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5" r:id="rId4"/>
    <p:sldMasterId id="2147483676" r:id="rId5"/>
    <p:sldMasterId id="214748367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4.xml"/><Relationship Id="rId22" Type="http://schemas.openxmlformats.org/officeDocument/2006/relationships/font" Target="fonts/Roboto-italic.fntdata"/><Relationship Id="rId10" Type="http://schemas.openxmlformats.org/officeDocument/2006/relationships/slide" Target="slides/slide3.xml"/><Relationship Id="rId21" Type="http://schemas.openxmlformats.org/officeDocument/2006/relationships/font" Target="fonts/Roboto-bold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23" Type="http://schemas.openxmlformats.org/officeDocument/2006/relationships/font" Target="fonts/Roboto-boldItalic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3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png>
</file>

<file path=ppt/media/image13.jp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5fd92194b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5fd92194b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5fd92194b8_0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5fd92194b8_0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5fd92194b8_0_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5fd92194b8_0_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fd92194b8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fd92194b8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fd92194b8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fd92194b8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5fd92194b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5fd92194b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fd92194b8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fd92194b8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fd92194b8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fd92194b8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5fd92194b8_0_5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5fd92194b8_0_5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fd92194b8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fd92194b8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fd92194b8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fd92194b8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5fd92194b8_0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5fd92194b8_0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Relationship Id="rId3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Relationship Id="rId3" Type="http://schemas.openxmlformats.org/officeDocument/2006/relationships/image" Target="../media/image6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jpg"/><Relationship Id="rId3" Type="http://schemas.openxmlformats.org/officeDocument/2006/relationships/image" Target="../media/image6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jpg"/><Relationship Id="rId3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jpg"/><Relationship Id="rId3" Type="http://schemas.openxmlformats.org/officeDocument/2006/relationships/image" Target="../media/image8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elfolie" showMasterSp="0" type="title">
  <p:cSld name="TITLE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4"/>
          <p:cNvPicPr preferRelativeResize="0"/>
          <p:nvPr/>
        </p:nvPicPr>
        <p:blipFill/>
        <p:spPr>
          <a:xfrm>
            <a:off x="1588" y="1588"/>
            <a:ext cx="1500" cy="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59" name="Google Shape;59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type="ctrTitle"/>
          </p:nvPr>
        </p:nvSpPr>
        <p:spPr>
          <a:xfrm>
            <a:off x="720000" y="1597819"/>
            <a:ext cx="7704000" cy="10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erdana"/>
              <a:buNone/>
              <a:defRPr b="0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720000" y="4207315"/>
            <a:ext cx="7704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ctr"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ctr"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A8A8A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A8A8A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A8A8A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A8A8A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BLACKLANE_logo_white-trans.png" id="65" name="Google Shape;6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8352" y="799751"/>
            <a:ext cx="2107200" cy="5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el und Inhalt">
  <p:cSld name="Titel und Inhal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60000" y="900000"/>
            <a:ext cx="8424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5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79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−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794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794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»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73" name="Google Shape;73;p15"/>
          <p:cNvCxnSpPr/>
          <p:nvPr/>
        </p:nvCxnSpPr>
        <p:spPr>
          <a:xfrm>
            <a:off x="360000" y="846000"/>
            <a:ext cx="8424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r Titel">
  <p:cSld name="Nur Titel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6" name="Google Shape;76;p1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77" name="Google Shape;77;p16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78" name="Google Shape;78;p1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79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−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794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794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»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80" name="Google Shape;80;p16"/>
          <p:cNvCxnSpPr/>
          <p:nvPr/>
        </p:nvCxnSpPr>
        <p:spPr>
          <a:xfrm>
            <a:off x="360000" y="846000"/>
            <a:ext cx="8424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titel/Key Msg" showMasterSp="0">
  <p:cSld name="Agendatitel/Key Msg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7"/>
          <p:cNvPicPr preferRelativeResize="0"/>
          <p:nvPr/>
        </p:nvPicPr>
        <p:blipFill/>
        <p:spPr>
          <a:xfrm>
            <a:off x="1588" y="1588"/>
            <a:ext cx="1500" cy="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 rotWithShape="1">
          <a:blip r:embed="rId2">
            <a:alphaModFix amt="50000"/>
          </a:blip>
          <a:srcRect b="7813" l="0" r="0" t="781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84" name="Google Shape;84;p1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BLACKLANE_logo_white-trans.png" id="87" name="Google Shape;8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681" y="4834352"/>
            <a:ext cx="1080000" cy="25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55969" y="1506160"/>
            <a:ext cx="8432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ank" showMasterSp="0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/>
        <p:spPr>
          <a:xfrm>
            <a:off x="1588" y="1588"/>
            <a:ext cx="1500" cy="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91" name="Google Shape;91;p18"/>
          <p:cNvPicPr preferRelativeResize="0"/>
          <p:nvPr/>
        </p:nvPicPr>
        <p:blipFill rotWithShape="1">
          <a:blip r:embed="rId2">
            <a:alphaModFix amt="40000"/>
          </a:blip>
          <a:srcRect b="10379" l="6025" r="22494" t="2931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92" name="Google Shape;92;p1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93" name="Google Shape;93;p18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94" name="Google Shape;94;p1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5" name="Google Shape;95;p18"/>
          <p:cNvSpPr txBox="1"/>
          <p:nvPr/>
        </p:nvSpPr>
        <p:spPr>
          <a:xfrm>
            <a:off x="355969" y="1506160"/>
            <a:ext cx="8432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Thank you!</a:t>
            </a:r>
            <a:endParaRPr/>
          </a:p>
        </p:txBody>
      </p:sp>
      <p:pic>
        <p:nvPicPr>
          <p:cNvPr descr="BLACKLANE_logo_white-trans.png" id="96" name="Google Shape;9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681" y="4834352"/>
            <a:ext cx="1080000" cy="2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/3 Bild">
  <p:cSld name="1/3 Bild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99" name="Google Shape;99;p19"/>
          <p:cNvSpPr txBox="1"/>
          <p:nvPr>
            <p:ph idx="1" type="body"/>
          </p:nvPr>
        </p:nvSpPr>
        <p:spPr>
          <a:xfrm>
            <a:off x="3420000" y="900000"/>
            <a:ext cx="5364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00" name="Google Shape;100;p1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01" name="Google Shape;101;p19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19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79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−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794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794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»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04" name="Google Shape;104;p19"/>
          <p:cNvCxnSpPr/>
          <p:nvPr/>
        </p:nvCxnSpPr>
        <p:spPr>
          <a:xfrm>
            <a:off x="360000" y="846000"/>
            <a:ext cx="8424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5" name="Google Shape;105;p19"/>
          <p:cNvSpPr/>
          <p:nvPr>
            <p:ph idx="3" type="pic"/>
          </p:nvPr>
        </p:nvSpPr>
        <p:spPr>
          <a:xfrm>
            <a:off x="360000" y="900000"/>
            <a:ext cx="2700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179387" lvl="1" marL="357187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187325" lvl="2" marL="720725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28600" lvl="3" marL="1600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28600" lvl="4" marL="2057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228600" lvl="5" marL="2514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228600" lvl="6" marL="2971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228600" lvl="7" marL="3429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228600" lvl="8" marL="3886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06" name="Google Shape;106;p19"/>
          <p:cNvCxnSpPr/>
          <p:nvPr/>
        </p:nvCxnSpPr>
        <p:spPr>
          <a:xfrm rot="10800000">
            <a:off x="3240000" y="900000"/>
            <a:ext cx="0" cy="3636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/3 Bild">
  <p:cSld name="2/3 Bild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6084000" y="900000"/>
            <a:ext cx="2700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10" name="Google Shape;110;p2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11" name="Google Shape;111;p20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12" name="Google Shape;112;p2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3" name="Google Shape;113;p20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79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−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794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794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»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14" name="Google Shape;114;p20"/>
          <p:cNvCxnSpPr/>
          <p:nvPr/>
        </p:nvCxnSpPr>
        <p:spPr>
          <a:xfrm>
            <a:off x="360000" y="846000"/>
            <a:ext cx="8424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5" name="Google Shape;115;p20"/>
          <p:cNvSpPr/>
          <p:nvPr>
            <p:ph idx="3" type="pic"/>
          </p:nvPr>
        </p:nvSpPr>
        <p:spPr>
          <a:xfrm>
            <a:off x="360000" y="900000"/>
            <a:ext cx="5364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179387" lvl="1" marL="357187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187325" lvl="2" marL="720725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28600" lvl="3" marL="1600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28600" lvl="4" marL="2057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228600" lvl="5" marL="2514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228600" lvl="6" marL="2971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228600" lvl="7" marL="3429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228600" lvl="8" marL="3886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16" name="Google Shape;116;p20"/>
          <p:cNvCxnSpPr/>
          <p:nvPr/>
        </p:nvCxnSpPr>
        <p:spPr>
          <a:xfrm rot="10800000">
            <a:off x="5904000" y="900000"/>
            <a:ext cx="0" cy="3636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er">
  <p:cSld name="Leer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_Titelfolie" showMasterSp="0" type="title">
  <p:cSld name="TITLE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3"/>
          <p:cNvPicPr preferRelativeResize="0"/>
          <p:nvPr/>
        </p:nvPicPr>
        <p:blipFill/>
        <p:spPr>
          <a:xfrm>
            <a:off x="1588" y="1588"/>
            <a:ext cx="1500" cy="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31" name="Google Shape;131;p23"/>
          <p:cNvSpPr txBox="1"/>
          <p:nvPr>
            <p:ph type="ctrTitle"/>
          </p:nvPr>
        </p:nvSpPr>
        <p:spPr>
          <a:xfrm>
            <a:off x="720000" y="1597819"/>
            <a:ext cx="7704000" cy="104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Verdana"/>
              <a:buNone/>
              <a:defRPr b="0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2" name="Google Shape;132;p23"/>
          <p:cNvSpPr txBox="1"/>
          <p:nvPr>
            <p:ph idx="1" type="subTitle"/>
          </p:nvPr>
        </p:nvSpPr>
        <p:spPr>
          <a:xfrm>
            <a:off x="720000" y="4207315"/>
            <a:ext cx="7704000" cy="32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1" i="0" sz="10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ctr"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ctr"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ctr">
              <a:spcBef>
                <a:spcPts val="400"/>
              </a:spcBef>
              <a:spcAft>
                <a:spcPts val="0"/>
              </a:spcAft>
              <a:buClr>
                <a:srgbClr val="8A8A8A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ctr">
              <a:spcBef>
                <a:spcPts val="400"/>
              </a:spcBef>
              <a:spcAft>
                <a:spcPts val="0"/>
              </a:spcAft>
              <a:buClr>
                <a:srgbClr val="8A8A8A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ctr">
              <a:spcBef>
                <a:spcPts val="400"/>
              </a:spcBef>
              <a:spcAft>
                <a:spcPts val="0"/>
              </a:spcAft>
              <a:buClr>
                <a:srgbClr val="8A8A8A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ctr">
              <a:spcBef>
                <a:spcPts val="400"/>
              </a:spcBef>
              <a:spcAft>
                <a:spcPts val="0"/>
              </a:spcAft>
              <a:buClr>
                <a:srgbClr val="8A8A8A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8A8A8A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33" name="Google Shape;133;p2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34" name="Google Shape;134;p23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35" name="Google Shape;135;p2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BLACKLANE_logo_white-trans.png" id="136" name="Google Shape;136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18352" y="799751"/>
            <a:ext cx="2107200" cy="50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el und Inhalt">
  <p:cSld name="Titel und Inhal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360000" y="900000"/>
            <a:ext cx="8424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40" name="Google Shape;140;p24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41" name="Google Shape;141;p24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42" name="Google Shape;142;p24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3" name="Google Shape;143;p24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79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−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794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794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»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44" name="Google Shape;144;p24"/>
          <p:cNvCxnSpPr/>
          <p:nvPr/>
        </p:nvCxnSpPr>
        <p:spPr>
          <a:xfrm>
            <a:off x="360000" y="846000"/>
            <a:ext cx="8424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r Titel">
  <p:cSld name="Nur Titel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47" name="Google Shape;147;p2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49" name="Google Shape;149;p2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5"/>
          <p:cNvSpPr txBox="1"/>
          <p:nvPr>
            <p:ph idx="1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79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−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794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794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»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51" name="Google Shape;151;p25"/>
          <p:cNvCxnSpPr/>
          <p:nvPr/>
        </p:nvCxnSpPr>
        <p:spPr>
          <a:xfrm>
            <a:off x="360000" y="846000"/>
            <a:ext cx="8424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titel/Key Msg" showMasterSp="0">
  <p:cSld name="Agendatitel/Key Msg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26"/>
          <p:cNvPicPr preferRelativeResize="0"/>
          <p:nvPr/>
        </p:nvPicPr>
        <p:blipFill/>
        <p:spPr>
          <a:xfrm>
            <a:off x="1588" y="1588"/>
            <a:ext cx="1500" cy="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54" name="Google Shape;154;p26"/>
          <p:cNvPicPr preferRelativeResize="0"/>
          <p:nvPr/>
        </p:nvPicPr>
        <p:blipFill rotWithShape="1">
          <a:blip r:embed="rId2">
            <a:alphaModFix amt="50000"/>
          </a:blip>
          <a:srcRect b="7813" l="0" r="0" t="781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155" name="Google Shape;155;p26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56" name="Google Shape;156;p26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57" name="Google Shape;157;p26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BLACKLANE_logo_white-trans.png" id="158" name="Google Shape;158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681" y="4834352"/>
            <a:ext cx="1080000" cy="258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6"/>
          <p:cNvSpPr txBox="1"/>
          <p:nvPr>
            <p:ph idx="1" type="body"/>
          </p:nvPr>
        </p:nvSpPr>
        <p:spPr>
          <a:xfrm>
            <a:off x="355969" y="1506160"/>
            <a:ext cx="8432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pic>
        <p:nvPicPr>
          <p:cNvPr id="160" name="Google Shape;16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2987" y="-281525"/>
            <a:ext cx="9189974" cy="57437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ank" showMasterSp="0" type="blank">
  <p:cSld name="BLANK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/>
        <p:spPr>
          <a:xfrm>
            <a:off x="1588" y="1588"/>
            <a:ext cx="1500" cy="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pic>
        <p:nvPicPr>
          <p:cNvPr id="163" name="Google Shape;163;p27"/>
          <p:cNvPicPr preferRelativeResize="0"/>
          <p:nvPr/>
        </p:nvPicPr>
        <p:blipFill rotWithShape="1">
          <a:blip r:embed="rId2">
            <a:alphaModFix amt="40000"/>
          </a:blip>
          <a:srcRect b="10379" l="6025" r="22494" t="2931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164" name="Google Shape;164;p27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65" name="Google Shape;165;p27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66" name="Google Shape;166;p27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27"/>
          <p:cNvSpPr txBox="1"/>
          <p:nvPr/>
        </p:nvSpPr>
        <p:spPr>
          <a:xfrm>
            <a:off x="355969" y="1506160"/>
            <a:ext cx="8432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Thank you!</a:t>
            </a:r>
            <a:endParaRPr/>
          </a:p>
        </p:txBody>
      </p:sp>
      <p:pic>
        <p:nvPicPr>
          <p:cNvPr descr="BLACKLANE_logo_white-trans.png" id="168" name="Google Shape;16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4681" y="4834352"/>
            <a:ext cx="1080000" cy="25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/3 Bild">
  <p:cSld name="1/3 Bild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3420000" y="900000"/>
            <a:ext cx="5364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73" name="Google Shape;173;p28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74" name="Google Shape;174;p28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5" name="Google Shape;175;p28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79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−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794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794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»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76" name="Google Shape;176;p28"/>
          <p:cNvCxnSpPr/>
          <p:nvPr/>
        </p:nvCxnSpPr>
        <p:spPr>
          <a:xfrm>
            <a:off x="360000" y="846000"/>
            <a:ext cx="8424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7" name="Google Shape;177;p28"/>
          <p:cNvSpPr/>
          <p:nvPr>
            <p:ph idx="3" type="pic"/>
          </p:nvPr>
        </p:nvSpPr>
        <p:spPr>
          <a:xfrm>
            <a:off x="360000" y="900000"/>
            <a:ext cx="2700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179387" lvl="1" marL="357187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187325" lvl="2" marL="720725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28600" lvl="3" marL="1600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28600" lvl="4" marL="2057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228600" lvl="5" marL="2514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228600" lvl="6" marL="2971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228600" lvl="7" marL="3429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228600" lvl="8" marL="3886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78" name="Google Shape;178;p28"/>
          <p:cNvCxnSpPr/>
          <p:nvPr/>
        </p:nvCxnSpPr>
        <p:spPr>
          <a:xfrm rot="10800000">
            <a:off x="3240000" y="900000"/>
            <a:ext cx="0" cy="3636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/3 Bild">
  <p:cSld name="2/3 Bild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1" name="Google Shape;181;p29"/>
          <p:cNvSpPr txBox="1"/>
          <p:nvPr>
            <p:ph idx="1" type="body"/>
          </p:nvPr>
        </p:nvSpPr>
        <p:spPr>
          <a:xfrm>
            <a:off x="6084000" y="900000"/>
            <a:ext cx="2700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82" name="Google Shape;182;p29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83" name="Google Shape;183;p29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29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b="0" i="0" sz="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2794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2794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800"/>
              <a:buFont typeface="Noto Sans Symbols"/>
              <a:buChar char="−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794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794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»"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86" name="Google Shape;186;p29"/>
          <p:cNvCxnSpPr/>
          <p:nvPr/>
        </p:nvCxnSpPr>
        <p:spPr>
          <a:xfrm>
            <a:off x="360000" y="846000"/>
            <a:ext cx="8424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7" name="Google Shape;187;p29"/>
          <p:cNvSpPr/>
          <p:nvPr>
            <p:ph idx="3" type="pic"/>
          </p:nvPr>
        </p:nvSpPr>
        <p:spPr>
          <a:xfrm>
            <a:off x="360000" y="900000"/>
            <a:ext cx="5364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179387" lvl="1" marL="357187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187325" lvl="2" marL="720725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228600" lvl="3" marL="1600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228600" lvl="4" marL="2057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228600" lvl="5" marL="2514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228600" lvl="6" marL="2971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228600" lvl="7" marL="3429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228600" lvl="8" marL="3886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cxnSp>
        <p:nvCxnSpPr>
          <p:cNvPr id="188" name="Google Shape;188;p29"/>
          <p:cNvCxnSpPr/>
          <p:nvPr/>
        </p:nvCxnSpPr>
        <p:spPr>
          <a:xfrm rot="10800000">
            <a:off x="5904000" y="900000"/>
            <a:ext cx="0" cy="3636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Leer">
  <p:cSld name="Leer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91" name="Google Shape;191;p30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92" name="Google Shape;192;p30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0" marR="0" rtl="0" algn="l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/>
        <p:spPr>
          <a:xfrm>
            <a:off x="1588" y="1588"/>
            <a:ext cx="1500" cy="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52" name="Google Shape;52;p13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360000" y="900000"/>
            <a:ext cx="8424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55" name="Google Shape;55;p13"/>
          <p:cNvSpPr txBox="1"/>
          <p:nvPr/>
        </p:nvSpPr>
        <p:spPr>
          <a:xfrm>
            <a:off x="8254691" y="4856924"/>
            <a:ext cx="52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BLACKLANE_logo_black-trans.png" id="56" name="Google Shape;56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16159" y="4836365"/>
            <a:ext cx="1080000" cy="2583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/>
        <p:spPr>
          <a:xfrm>
            <a:off x="1588" y="1588"/>
            <a:ext cx="1500" cy="1500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pic>
      <p:sp>
        <p:nvSpPr>
          <p:cNvPr id="123" name="Google Shape;123;p22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Verdana"/>
              <a:buNone/>
              <a:defRPr b="1" i="0" sz="1800" u="none" cap="none" strike="noStrike">
                <a:solidFill>
                  <a:schemeClr val="accent2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60000" y="900000"/>
            <a:ext cx="8424000" cy="363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175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17500" lvl="2" marL="1371600" marR="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−"/>
              <a:defRPr b="0" i="0" sz="1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30200" lvl="3" marL="1828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30200" lvl="4" marL="22860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25" name="Google Shape;125;p22"/>
          <p:cNvSpPr txBox="1"/>
          <p:nvPr>
            <p:ph idx="11" type="ftr"/>
          </p:nvPr>
        </p:nvSpPr>
        <p:spPr>
          <a:xfrm>
            <a:off x="2048005" y="4856924"/>
            <a:ext cx="5048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0" lvl="1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0" lvl="2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0" lvl="3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0" lvl="4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0" lvl="5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indent="0" lvl="6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indent="0" lvl="7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indent="0" lvl="8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/>
        </p:txBody>
      </p:sp>
      <p:sp>
        <p:nvSpPr>
          <p:cNvPr id="126" name="Google Shape;126;p22"/>
          <p:cNvSpPr txBox="1"/>
          <p:nvPr/>
        </p:nvSpPr>
        <p:spPr>
          <a:xfrm>
            <a:off x="8254691" y="4856924"/>
            <a:ext cx="529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" sz="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‹#›</a:t>
            </a:fld>
            <a:endParaRPr b="0" i="0" sz="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descr="BLACKLANE_logo_black-trans.png" id="127" name="Google Shape;127;p22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316159" y="4836365"/>
            <a:ext cx="1080000" cy="2583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blacklane/event-coalescer/tree/add-connect-s3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1"/>
          <p:cNvSpPr txBox="1"/>
          <p:nvPr>
            <p:ph type="ctrTitle"/>
          </p:nvPr>
        </p:nvSpPr>
        <p:spPr>
          <a:xfrm>
            <a:off x="720000" y="1597830"/>
            <a:ext cx="7704000" cy="185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Keeping Aggregates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 While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Kafka</a:t>
            </a:r>
            <a:endParaRPr/>
          </a:p>
        </p:txBody>
      </p:sp>
      <p:sp>
        <p:nvSpPr>
          <p:cNvPr id="198" name="Google Shape;198;p31"/>
          <p:cNvSpPr txBox="1"/>
          <p:nvPr>
            <p:ph idx="1" type="subTitle"/>
          </p:nvPr>
        </p:nvSpPr>
        <p:spPr>
          <a:xfrm>
            <a:off x="720000" y="4207315"/>
            <a:ext cx="7704000" cy="324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22/08/2019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0"/>
          <p:cNvSpPr txBox="1"/>
          <p:nvPr>
            <p:ph idx="1" type="body"/>
          </p:nvPr>
        </p:nvSpPr>
        <p:spPr>
          <a:xfrm>
            <a:off x="294450" y="584950"/>
            <a:ext cx="8555100" cy="36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highlight>
                <a:srgbClr val="28282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6" name="Google Shape;256;p40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Aggregation Schema</a:t>
            </a:r>
            <a:endParaRPr b="0" i="1"/>
          </a:p>
        </p:txBody>
      </p:sp>
      <p:pic>
        <p:nvPicPr>
          <p:cNvPr id="257" name="Google Shape;257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200" y="853100"/>
            <a:ext cx="8257325" cy="338260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40"/>
          <p:cNvSpPr txBox="1"/>
          <p:nvPr>
            <p:ph idx="2" type="body"/>
          </p:nvPr>
        </p:nvSpPr>
        <p:spPr>
          <a:xfrm>
            <a:off x="360000" y="4292400"/>
            <a:ext cx="84240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4292E"/>
                </a:solidFill>
                <a:highlight>
                  <a:srgbClr val="FFFFFF"/>
                </a:highlight>
              </a:rPr>
              <a:t>T</a:t>
            </a:r>
            <a:r>
              <a:rPr b="1" lang="en" sz="1200">
                <a:solidFill>
                  <a:srgbClr val="24292E"/>
                </a:solidFill>
                <a:highlight>
                  <a:srgbClr val="FFFFFF"/>
                </a:highlight>
              </a:rPr>
              <a:t>akes JSON events and coalesce them into an ordered JSON array for further processing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1"/>
          <p:cNvSpPr txBox="1"/>
          <p:nvPr>
            <p:ph idx="1" type="body"/>
          </p:nvPr>
        </p:nvSpPr>
        <p:spPr>
          <a:xfrm>
            <a:off x="360000" y="862850"/>
            <a:ext cx="8424000" cy="3745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https://github.com/blacklane/event-coalescer/tree/add-connect-s3</a:t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>
                <a:solidFill>
                  <a:srgbClr val="24292E"/>
                </a:solidFill>
                <a:highlight>
                  <a:srgbClr val="FFFFFF"/>
                </a:highlight>
              </a:rPr>
              <a:t>Create S3 bucket</a:t>
            </a:r>
            <a:endParaRPr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175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Make sure the S3 connector has write access to the S3 bucket set in s3.bucket.name and can deploy credentials</a:t>
            </a:r>
            <a:endParaRPr>
              <a:solidFill>
                <a:srgbClr val="000000"/>
              </a:solidFill>
              <a:highlight>
                <a:srgbClr val="E7F2FA"/>
              </a:highlight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</a:rPr>
              <a:t>name=s3-sink</a:t>
            </a:r>
            <a:endParaRPr b="0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</a:rPr>
              <a:t>connector.class=io.confluent.connect.s3.S3SinkConnector</a:t>
            </a:r>
            <a:endParaRPr b="0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</a:rPr>
              <a:t>tasks.max=1</a:t>
            </a:r>
            <a:endParaRPr b="0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</a:rPr>
              <a:t>topics=events-generic-21-by-id</a:t>
            </a:r>
            <a:endParaRPr b="0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</a:rPr>
              <a:t>s3.region=eu-central-1</a:t>
            </a:r>
            <a:endParaRPr b="0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</a:rPr>
              <a:t>s3.bucket.name=events-coalescer-bucket</a:t>
            </a:r>
            <a:endParaRPr b="0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</a:rPr>
              <a:t>s3.part.size=5242880</a:t>
            </a:r>
            <a:endParaRPr b="0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200">
                <a:solidFill>
                  <a:srgbClr val="24292E"/>
                </a:solidFill>
                <a:highlight>
                  <a:srgbClr val="FFFFFF"/>
                </a:highlight>
              </a:rPr>
              <a:t>flush.size=3</a:t>
            </a:r>
            <a:endParaRPr b="0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0" lvl="0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 </a:t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  <p:sp>
        <p:nvSpPr>
          <p:cNvPr id="264" name="Google Shape;264;p41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Few more details</a:t>
            </a:r>
            <a:endParaRPr/>
          </a:p>
        </p:txBody>
      </p:sp>
      <p:sp>
        <p:nvSpPr>
          <p:cNvPr id="265" name="Google Shape;265;p41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41"/>
          <p:cNvSpPr txBox="1"/>
          <p:nvPr/>
        </p:nvSpPr>
        <p:spPr>
          <a:xfrm>
            <a:off x="3877250" y="2322225"/>
            <a:ext cx="5653800" cy="6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2"/>
          <p:cNvSpPr txBox="1"/>
          <p:nvPr/>
        </p:nvSpPr>
        <p:spPr>
          <a:xfrm>
            <a:off x="892950" y="2044969"/>
            <a:ext cx="7358100" cy="30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Quick intro to</a:t>
            </a:r>
            <a:endParaRPr sz="3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DDD Aggregate</a:t>
            </a:r>
            <a:endParaRPr sz="3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idx="1" type="body"/>
          </p:nvPr>
        </p:nvSpPr>
        <p:spPr>
          <a:xfrm>
            <a:off x="360000" y="862850"/>
            <a:ext cx="8424000" cy="3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>
              <a:solidFill>
                <a:srgbClr val="0000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03633"/>
                </a:solidFill>
                <a:highlight>
                  <a:srgbClr val="FFFFFF"/>
                </a:highlight>
              </a:rPr>
              <a:t>Aggregate</a:t>
            </a:r>
            <a:r>
              <a:rPr b="0" lang="en" sz="1600">
                <a:solidFill>
                  <a:srgbClr val="303633"/>
                </a:solidFill>
                <a:highlight>
                  <a:srgbClr val="FFFFFF"/>
                </a:highlight>
              </a:rPr>
              <a:t> is a cluster of domain objects that can be treated as a single unit. </a:t>
            </a:r>
            <a:endParaRPr b="0"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303633"/>
                </a:solidFill>
                <a:highlight>
                  <a:srgbClr val="FFFFFF"/>
                </a:highlight>
              </a:rPr>
              <a:t>An example may be an order and its line-items, these will be separate objects, but it's useful to treat the order (together with its line items) as a single aggregate.</a:t>
            </a:r>
            <a:endParaRPr b="0"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00">
                <a:solidFill>
                  <a:srgbClr val="000000"/>
                </a:solidFill>
                <a:highlight>
                  <a:srgbClr val="FFFFFF"/>
                </a:highlight>
              </a:rPr>
              <a:t>							</a:t>
            </a:r>
            <a:endParaRPr b="0" i="1"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00">
                <a:solidFill>
                  <a:srgbClr val="000000"/>
                </a:solidFill>
                <a:highlight>
                  <a:srgbClr val="FFFFFF"/>
                </a:highlight>
              </a:rPr>
              <a:t>									</a:t>
            </a:r>
            <a:r>
              <a:rPr b="0" lang="en" sz="1600">
                <a:solidFill>
                  <a:srgbClr val="000000"/>
                </a:solidFill>
                <a:highlight>
                  <a:srgbClr val="E6FFED"/>
                </a:highlight>
              </a:rPr>
              <a:t>(C)Martin Fowler</a:t>
            </a:r>
            <a:endParaRPr b="0" sz="1600">
              <a:solidFill>
                <a:srgbClr val="000000"/>
              </a:solidFill>
              <a:highlight>
                <a:srgbClr val="E6FFED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solidFill>
                <a:srgbClr val="000000"/>
              </a:solidFill>
              <a:highlight>
                <a:srgbClr val="E6FFED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00">
                <a:solidFill>
                  <a:srgbClr val="000000"/>
                </a:solidFill>
                <a:highlight>
                  <a:srgbClr val="FFFFFF"/>
                </a:highlight>
              </a:rPr>
              <a:t>Transactions should not cross aggregate boundaries.</a:t>
            </a:r>
            <a:endParaRPr b="0" i="1"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09" name="Google Shape;209;p33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Aggregate - </a:t>
            </a:r>
            <a:r>
              <a:rPr b="0" lang="en">
                <a:highlight>
                  <a:srgbClr val="FFFFFF"/>
                </a:highlight>
              </a:rPr>
              <a:t>is a DDD pattern</a:t>
            </a:r>
            <a:endParaRPr/>
          </a:p>
        </p:txBody>
      </p:sp>
      <p:sp>
        <p:nvSpPr>
          <p:cNvPr id="210" name="Google Shape;210;p33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Entities and Value Objects</a:t>
            </a:r>
            <a:endParaRPr sz="1200"/>
          </a:p>
        </p:txBody>
      </p:sp>
      <p:sp>
        <p:nvSpPr>
          <p:cNvPr id="216" name="Google Shape;216;p34"/>
          <p:cNvSpPr txBox="1"/>
          <p:nvPr>
            <p:ph idx="1" type="body"/>
          </p:nvPr>
        </p:nvSpPr>
        <p:spPr>
          <a:xfrm>
            <a:off x="360000" y="900000"/>
            <a:ext cx="8424000" cy="36360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3633"/>
              </a:buClr>
              <a:buSzPts val="1600"/>
              <a:buFont typeface="Lora"/>
              <a:buChar char="●"/>
            </a:pPr>
            <a:r>
              <a:rPr lang="en" sz="1600">
                <a:solidFill>
                  <a:srgbClr val="303633"/>
                </a:solidFill>
                <a:highlight>
                  <a:srgbClr val="FFFFFF"/>
                </a:highlight>
              </a:rPr>
              <a:t>Entity:</a:t>
            </a:r>
            <a:r>
              <a:rPr b="0" lang="en" sz="1600">
                <a:solidFill>
                  <a:srgbClr val="303633"/>
                </a:solidFill>
                <a:highlight>
                  <a:srgbClr val="FFFFFF"/>
                </a:highlight>
              </a:rPr>
              <a:t> Objects that have a distinct identity that runs through time and different representations. </a:t>
            </a:r>
            <a:endParaRPr b="0"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00">
                <a:solidFill>
                  <a:srgbClr val="303633"/>
                </a:solidFill>
                <a:highlight>
                  <a:srgbClr val="FFFFFF"/>
                </a:highlight>
              </a:rPr>
              <a:t>E.g. Booking, Auction/Offer</a:t>
            </a:r>
            <a:endParaRPr b="0" i="1"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03633"/>
              </a:buClr>
              <a:buSzPts val="1600"/>
              <a:buFont typeface="Lora"/>
              <a:buChar char="●"/>
            </a:pPr>
            <a:r>
              <a:rPr lang="en" sz="1600">
                <a:solidFill>
                  <a:srgbClr val="303633"/>
                </a:solidFill>
                <a:highlight>
                  <a:srgbClr val="FFFFFF"/>
                </a:highlight>
              </a:rPr>
              <a:t>Value Object:</a:t>
            </a:r>
            <a:r>
              <a:rPr b="0" lang="en" sz="1600">
                <a:solidFill>
                  <a:srgbClr val="303633"/>
                </a:solidFill>
                <a:highlight>
                  <a:srgbClr val="FFFFFF"/>
                </a:highlight>
              </a:rPr>
              <a:t> Objects that matter only as the combination of their attributes. Two value objects with the same values for all their attributes are considered equal.</a:t>
            </a:r>
            <a:endParaRPr b="0"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" sz="1600">
                <a:solidFill>
                  <a:srgbClr val="303633"/>
                </a:solidFill>
                <a:highlight>
                  <a:srgbClr val="FFFFFF"/>
                </a:highlight>
              </a:rPr>
              <a:t>E.g. Date, Money, Pickup/DropOff points</a:t>
            </a:r>
            <a:endParaRPr b="0" sz="1600">
              <a:solidFill>
                <a:srgbClr val="222635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000000"/>
                </a:solidFill>
                <a:highlight>
                  <a:srgbClr val="E6FFED"/>
                </a:highlight>
              </a:rPr>
              <a:t>												(C)Martin Fowler</a:t>
            </a:r>
            <a:endParaRPr b="0" sz="1600">
              <a:solidFill>
                <a:srgbClr val="000000"/>
              </a:solidFill>
              <a:highlight>
                <a:srgbClr val="E6FFED"/>
              </a:highlight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600"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sp>
        <p:nvSpPr>
          <p:cNvPr id="217" name="Google Shape;217;p34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5"/>
          <p:cNvSpPr txBox="1"/>
          <p:nvPr>
            <p:ph idx="1" type="body"/>
          </p:nvPr>
        </p:nvSpPr>
        <p:spPr>
          <a:xfrm>
            <a:off x="360000" y="862850"/>
            <a:ext cx="8424000" cy="3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303633"/>
                </a:solidFill>
                <a:highlight>
                  <a:srgbClr val="FFFFFF"/>
                </a:highlight>
              </a:rPr>
              <a:t>Aggregate</a:t>
            </a:r>
            <a:r>
              <a:rPr b="0" lang="en" sz="1600">
                <a:solidFill>
                  <a:srgbClr val="303633"/>
                </a:solidFill>
                <a:highlight>
                  <a:srgbClr val="FFFFFF"/>
                </a:highlight>
              </a:rPr>
              <a:t> consist of at least one Entity, called </a:t>
            </a:r>
            <a:r>
              <a:rPr b="0" i="1" lang="en" sz="1600">
                <a:solidFill>
                  <a:srgbClr val="303633"/>
                </a:solidFill>
                <a:highlight>
                  <a:srgbClr val="FFFFFF"/>
                </a:highlight>
              </a:rPr>
              <a:t>Root Entity</a:t>
            </a:r>
            <a:r>
              <a:rPr b="0" lang="en" sz="1600">
                <a:solidFill>
                  <a:srgbClr val="303633"/>
                </a:solidFill>
                <a:highlight>
                  <a:srgbClr val="FFFFFF"/>
                </a:highlight>
              </a:rPr>
              <a:t>, </a:t>
            </a:r>
            <a:endParaRPr b="0" sz="1600">
              <a:solidFill>
                <a:srgbClr val="303633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303633"/>
                </a:solidFill>
                <a:highlight>
                  <a:srgbClr val="FFFFFF"/>
                </a:highlight>
              </a:rPr>
              <a:t>and optional </a:t>
            </a:r>
            <a:r>
              <a:rPr b="0" i="1" lang="en" sz="1600">
                <a:solidFill>
                  <a:srgbClr val="303633"/>
                </a:solidFill>
                <a:highlight>
                  <a:srgbClr val="FFFFFF"/>
                </a:highlight>
              </a:rPr>
              <a:t>Value Objects</a:t>
            </a:r>
            <a:endParaRPr b="0" i="1"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 sz="1600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FF"/>
              </a:solidFill>
            </a:endParaRPr>
          </a:p>
        </p:txBody>
      </p:sp>
      <p:sp>
        <p:nvSpPr>
          <p:cNvPr id="223" name="Google Shape;223;p35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Aggregate = Entities + Value objects</a:t>
            </a:r>
            <a:endParaRPr/>
          </a:p>
        </p:txBody>
      </p:sp>
      <p:sp>
        <p:nvSpPr>
          <p:cNvPr id="224" name="Google Shape;224;p35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/>
          <p:nvPr/>
        </p:nvSpPr>
        <p:spPr>
          <a:xfrm>
            <a:off x="892950" y="2044969"/>
            <a:ext cx="7358100" cy="309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Events and </a:t>
            </a:r>
            <a:endParaRPr sz="3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topics</a:t>
            </a:r>
            <a:endParaRPr sz="3200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7"/>
          <p:cNvSpPr txBox="1"/>
          <p:nvPr>
            <p:ph idx="1" type="body"/>
          </p:nvPr>
        </p:nvSpPr>
        <p:spPr>
          <a:xfrm>
            <a:off x="360000" y="862850"/>
            <a:ext cx="8424000" cy="35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>
              <a:solidFill>
                <a:srgbClr val="0000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1"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FF"/>
              </a:solidFill>
            </a:endParaRPr>
          </a:p>
        </p:txBody>
      </p:sp>
      <p:sp>
        <p:nvSpPr>
          <p:cNvPr id="235" name="Google Shape;235;p37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Kafka topic </a:t>
            </a:r>
            <a:r>
              <a:rPr b="0" lang="en"/>
              <a:t>partitioning</a:t>
            </a:r>
            <a:endParaRPr b="0"/>
          </a:p>
        </p:txBody>
      </p:sp>
      <p:sp>
        <p:nvSpPr>
          <p:cNvPr id="236" name="Google Shape;236;p37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7" name="Google Shape;23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6448" y="862850"/>
            <a:ext cx="5680339" cy="3645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8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manage events and topics</a:t>
            </a:r>
            <a:endParaRPr/>
          </a:p>
        </p:txBody>
      </p:sp>
      <p:sp>
        <p:nvSpPr>
          <p:cNvPr id="243" name="Google Shape;243;p38"/>
          <p:cNvSpPr txBox="1"/>
          <p:nvPr>
            <p:ph idx="1" type="body"/>
          </p:nvPr>
        </p:nvSpPr>
        <p:spPr>
          <a:xfrm>
            <a:off x="360000" y="900000"/>
            <a:ext cx="8424000" cy="36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A</a:t>
            </a:r>
            <a:r>
              <a:rPr lang="en">
                <a:solidFill>
                  <a:srgbClr val="000000"/>
                </a:solidFill>
              </a:rPr>
              <a:t>ny events that need to stay in a fixed order must go in the same topic</a:t>
            </a:r>
            <a:endParaRPr>
              <a:solidFill>
                <a:srgbClr val="000000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>
                <a:solidFill>
                  <a:srgbClr val="000000"/>
                </a:solidFill>
              </a:rPr>
              <a:t>Even though there may be many different event types, all of the events that define an aggregate must go in the same topic</a:t>
            </a:r>
            <a:endParaRPr>
              <a:solidFill>
                <a:srgbClr val="000000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i="1" lang="en">
                <a:solidFill>
                  <a:srgbClr val="000000"/>
                </a:solidFill>
              </a:rPr>
              <a:t>Format</a:t>
            </a:r>
            <a:r>
              <a:rPr lang="en">
                <a:solidFill>
                  <a:srgbClr val="000000"/>
                </a:solidFill>
              </a:rPr>
              <a:t>: JSON, without a statically defined schema =&gt; different event types in the same topic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44" name="Google Shape;244;p38"/>
          <p:cNvSpPr txBox="1"/>
          <p:nvPr>
            <p:ph idx="2" type="body"/>
          </p:nvPr>
        </p:nvSpPr>
        <p:spPr>
          <a:xfrm>
            <a:off x="360000" y="4608000"/>
            <a:ext cx="8424000" cy="108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/>
          <p:nvPr>
            <p:ph idx="1" type="body"/>
          </p:nvPr>
        </p:nvSpPr>
        <p:spPr>
          <a:xfrm>
            <a:off x="360000" y="786650"/>
            <a:ext cx="8555100" cy="39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600">
                <a:solidFill>
                  <a:srgbClr val="000000"/>
                </a:solidFill>
              </a:rPr>
              <a:t>S</a:t>
            </a:r>
            <a:r>
              <a:rPr b="0" lang="en" sz="1600">
                <a:solidFill>
                  <a:srgbClr val="000000"/>
                </a:solidFill>
              </a:rPr>
              <a:t>treaming t</a:t>
            </a:r>
            <a:r>
              <a:rPr b="0" lang="en" sz="1600">
                <a:solidFill>
                  <a:srgbClr val="000000"/>
                </a:solidFill>
              </a:rPr>
              <a:t>o the </a:t>
            </a:r>
            <a:r>
              <a:rPr lang="en" sz="1600">
                <a:solidFill>
                  <a:srgbClr val="000000"/>
                </a:solidFill>
              </a:rPr>
              <a:t>bookings topic: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BookingIsCreated PassengerIsAdded PassengerIsUpdated BookingIsUpdated BookingIsCanceled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</a:rPr>
              <a:t>BookingIsStarted BookingIsFinished</a:t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Booking: </a:t>
            </a:r>
            <a:r>
              <a:rPr b="0" lang="en">
                <a:solidFill>
                  <a:srgbClr val="000000"/>
                </a:solidFill>
              </a:rPr>
              <a:t>Car class, Pickup &amp; Dropoff address and time, Duration, Flight#, etc</a:t>
            </a:r>
            <a:endParaRPr b="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Passenger: </a:t>
            </a:r>
            <a:r>
              <a:rPr b="0" lang="en">
                <a:solidFill>
                  <a:srgbClr val="000000"/>
                </a:solidFill>
              </a:rPr>
              <a:t>First &amp; Last name, email, phone, etc.</a:t>
            </a:r>
            <a:r>
              <a:rPr lang="en">
                <a:solidFill>
                  <a:srgbClr val="000000"/>
                </a:solidFill>
              </a:rPr>
              <a:t>  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  <a:highlight>
                <a:srgbClr val="282828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0" name="Google Shape;250;p39"/>
          <p:cNvSpPr txBox="1"/>
          <p:nvPr>
            <p:ph type="title"/>
          </p:nvPr>
        </p:nvSpPr>
        <p:spPr>
          <a:xfrm>
            <a:off x="360000" y="180000"/>
            <a:ext cx="8424000" cy="61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Bookings Aggregate</a:t>
            </a:r>
            <a:endParaRPr b="0" i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acklane_screen">
  <a:themeElements>
    <a:clrScheme name="Blacklane2017">
      <a:dk1>
        <a:srgbClr val="1F1F1F"/>
      </a:dk1>
      <a:lt1>
        <a:srgbClr val="FFFFFF"/>
      </a:lt1>
      <a:dk2>
        <a:srgbClr val="A8A8A8"/>
      </a:dk2>
      <a:lt2>
        <a:srgbClr val="F6F6F6"/>
      </a:lt2>
      <a:accent1>
        <a:srgbClr val="1373A7"/>
      </a:accent1>
      <a:accent2>
        <a:srgbClr val="168CCC"/>
      </a:accent2>
      <a:accent3>
        <a:srgbClr val="55ABDA"/>
      </a:accent3>
      <a:accent4>
        <a:srgbClr val="7FC0E3"/>
      </a:accent4>
      <a:accent5>
        <a:srgbClr val="ABD5ED"/>
      </a:accent5>
      <a:accent6>
        <a:srgbClr val="D4EAF6"/>
      </a:accent6>
      <a:hlink>
        <a:srgbClr val="168CCC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acklane_screen">
  <a:themeElements>
    <a:clrScheme name="Blacklane2017">
      <a:dk1>
        <a:srgbClr val="1F1F1F"/>
      </a:dk1>
      <a:lt1>
        <a:srgbClr val="FFFFFF"/>
      </a:lt1>
      <a:dk2>
        <a:srgbClr val="A8A8A8"/>
      </a:dk2>
      <a:lt2>
        <a:srgbClr val="F6F6F6"/>
      </a:lt2>
      <a:accent1>
        <a:srgbClr val="1373A7"/>
      </a:accent1>
      <a:accent2>
        <a:srgbClr val="168CCC"/>
      </a:accent2>
      <a:accent3>
        <a:srgbClr val="55ABDA"/>
      </a:accent3>
      <a:accent4>
        <a:srgbClr val="7FC0E3"/>
      </a:accent4>
      <a:accent5>
        <a:srgbClr val="ABD5ED"/>
      </a:accent5>
      <a:accent6>
        <a:srgbClr val="D4EAF6"/>
      </a:accent6>
      <a:hlink>
        <a:srgbClr val="168CCC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